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sldMasterIdLst>
    <p:sldMasterId id="2147483664" r:id="rId14"/>
  </p:sldMasterIdLst>
  <p:handoutMasterIdLst>
    <p:handoutMasterId r:id="rId16"/>
  </p:handoutMasterIdLst>
  <p:sldIdLst>
    <p:sldId id="263" r:id="rId18"/>
    <p:sldId id="264" r:id="rId19"/>
    <p:sldId id="259" r:id="rId20"/>
    <p:sldId id="270" r:id="rId21"/>
    <p:sldId id="261" r:id="rId22"/>
    <p:sldId id="273" r:id="rId23"/>
    <p:sldId id="271" r:id="rId24"/>
    <p:sldId id="275" r:id="rId25"/>
    <p:sldId id="258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56" r:id="rId34"/>
    <p:sldId id="266" r:id="rId35"/>
    <p:sldId id="26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32" y="5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handoutMaster" Target="handoutMasters/handout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79CD90-B84F-40F6-93C7-89B7C0D78BE1}" type="datetime1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3" Type="http://schemas.openxmlformats.org/officeDocument/2006/relationships/image" Target="../media/image20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5.png"  /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3" Type="http://schemas.openxmlformats.org/officeDocument/2006/relationships/image" Target="../media/image26.png"></Relationship><Relationship Id="rId4" Type="http://schemas.openxmlformats.org/officeDocument/2006/relationships/slideLayout" Target="../slideLayouts/slideLayout7.xml"></Relationship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image" Target="../media/image30.png"></Relationship><Relationship Id="rId4" Type="http://schemas.openxmlformats.org/officeDocument/2006/relationships/image" Target="../media/image31.png"></Relationship><Relationship Id="rId5" Type="http://schemas.openxmlformats.org/officeDocument/2006/relationships/image" Target="../media/image32.png"></Relationship><Relationship Id="rId6" Type="http://schemas.openxmlformats.org/officeDocument/2006/relationships/slideLayout" Target="../slideLayouts/slideLayout7.xml"></Relationship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10.png"></Relationship><Relationship Id="rId4" Type="http://schemas.openxmlformats.org/officeDocument/2006/relationships/image" Target="../media/image12.png"></Relationship><Relationship Id="rId5" Type="http://schemas.openxmlformats.org/officeDocument/2006/relationships/image" Target="../media/fImage4087928041.png"></Relationship><Relationship Id="rId6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7.xml"></Relationship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7.jpe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19284" y="2721114"/>
            <a:ext cx="458128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/>
                </a:solidFill>
              </a:rPr>
              <a:t>2023</a:t>
            </a:r>
            <a:r>
              <a:rPr lang="ko-KR" altLang="en-US" sz="4000" b="1">
                <a:solidFill>
                  <a:schemeClr val="accent1"/>
                </a:solidFill>
              </a:rPr>
              <a:t> 스마트 팩토리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641" y="3866345"/>
            <a:ext cx="6057659" cy="696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/>
              <a:t>컴퓨터 제조 공장 프로그램</a:t>
            </a:r>
            <a:endParaRPr lang="ko-KR" alt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1069198" y="4953000"/>
            <a:ext cx="1122802" cy="16078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김기종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오동용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김상훈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김관우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44075" y="6553200"/>
            <a:ext cx="24479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5" y="203200"/>
            <a:ext cx="103378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 rot="0">
            <a:off x="1673225" y="1773555"/>
            <a:ext cx="3074035" cy="112966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2775" y="1886585"/>
            <a:ext cx="2573655" cy="523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주문 클라이언트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56830" y="5160645"/>
            <a:ext cx="3025140" cy="52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765" y="6625590"/>
            <a:ext cx="3277235" cy="232410"/>
          </a:xfrm>
          <a:prstGeom prst="rect">
            <a:avLst/>
          </a:prstGeom>
        </p:spPr>
      </p:pic>
      <p:pic>
        <p:nvPicPr>
          <p:cNvPr id="39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54245" y="1761490"/>
            <a:ext cx="6887845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공정 과정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4305" y="1782719"/>
            <a:ext cx="6872721" cy="41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부품 주문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934" y="1787978"/>
            <a:ext cx="6847856" cy="41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6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재고 관리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3131" y="1787978"/>
            <a:ext cx="6896003" cy="42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1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판매량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5220" y="1771686"/>
            <a:ext cx="6908831" cy="41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오류 검출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8771" y="1775410"/>
            <a:ext cx="6903603" cy="42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5" y="203200"/>
            <a:ext cx="103378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225" y="1773555"/>
            <a:ext cx="3073400" cy="788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2775" y="1886585"/>
            <a:ext cx="2573655" cy="51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완성품 적재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5" y="5160645"/>
            <a:ext cx="3211830" cy="52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765" y="6625590"/>
            <a:ext cx="3277235" cy="232410"/>
          </a:xfrm>
          <a:prstGeom prst="rect">
            <a:avLst/>
          </a:prstGeom>
        </p:spPr>
      </p:pic>
      <p:pic>
        <p:nvPicPr>
          <p:cNvPr id="40" name="그림 27" descr="C:/Users/Admin/AppData/Roaming/PolarisOffice/ETemp/19468_5878752/image2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" t="4515" b="812"/>
          <a:stretch>
            <a:fillRect/>
          </a:stretch>
        </p:blipFill>
        <p:spPr>
          <a:xfrm rot="0">
            <a:off x="4849495" y="1903095"/>
            <a:ext cx="6816725" cy="39947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8353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1810" y="2985066"/>
            <a:ext cx="4469130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개선 및 보완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4597" y="6543631"/>
            <a:ext cx="2337403" cy="3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9735" y="203200"/>
            <a:ext cx="95758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2880" y="213360"/>
            <a:ext cx="50679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개선 및 보완 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94080" y="2190115"/>
            <a:ext cx="10979150" cy="3647440"/>
            <a:chOff x="894080" y="2190115"/>
            <a:chExt cx="10979150" cy="3647440"/>
          </a:xfrm>
        </p:grpSpPr>
        <p:sp>
          <p:nvSpPr>
            <p:cNvPr id="3" name="직사각형 2"/>
            <p:cNvSpPr>
              <a:spLocks/>
            </p:cNvSpPr>
            <p:nvPr/>
          </p:nvSpPr>
          <p:spPr>
            <a:xfrm rot="0">
              <a:off x="894080" y="2190115"/>
              <a:ext cx="3660140" cy="3648075"/>
            </a:xfrm>
            <a:prstGeom prst="rect"/>
            <a:solidFill>
              <a:schemeClr val="accent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4" name="직사각형 3"/>
            <p:cNvSpPr>
              <a:spLocks/>
            </p:cNvSpPr>
            <p:nvPr/>
          </p:nvSpPr>
          <p:spPr>
            <a:xfrm rot="0">
              <a:off x="4554220" y="2190115"/>
              <a:ext cx="3660140" cy="3648075"/>
            </a:xfrm>
            <a:prstGeom prst="rect"/>
            <a:solidFill>
              <a:schemeClr val="accent3">
                <a:lumMod val="20000"/>
                <a:lumOff val="8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5" name="직사각형 4"/>
            <p:cNvSpPr>
              <a:spLocks/>
            </p:cNvSpPr>
            <p:nvPr/>
          </p:nvSpPr>
          <p:spPr>
            <a:xfrm rot="0">
              <a:off x="8213725" y="2190115"/>
              <a:ext cx="3660140" cy="3648075"/>
            </a:xfrm>
            <a:prstGeom prst="rect"/>
            <a:solidFill>
              <a:schemeClr val="bg2">
                <a:lumMod val="9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>
              <a:spLocks/>
            </p:cNvSpPr>
            <p:nvPr/>
          </p:nvSpPr>
          <p:spPr>
            <a:xfrm rot="0">
              <a:off x="1255395" y="4378960"/>
              <a:ext cx="2937510" cy="100584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  <a:defRPr/>
              </a:pPr>
              <a:r>
                <a:rPr lang="en-US" altLang="ko-KR" sz="1200"/>
                <a:t>1.</a:t>
              </a:r>
              <a:r>
                <a:rPr lang="ko-KR" altLang="en-US" sz="1200"/>
                <a:t> 코드 최적화</a:t>
              </a:r>
              <a:endParaRPr lang="ko-KR" altLang="en-US" sz="1200"/>
            </a:p>
            <a:p>
              <a:pPr marL="0" indent="0" algn="just" latinLnBrk="0">
                <a:buFontTx/>
                <a:buNone/>
                <a:defRPr/>
              </a:pPr>
              <a:r>
                <a:rPr lang="ko-KR" altLang="en-US" sz="1200"/>
                <a:t>깔끔하고 최적화된 코드는 버그를 찾고 수정하기 쉽습니다. 코드가 더 읽기 쉽고 이해하기 쉬우면, 개발자들은 빠르게 문제를 해결후 새로운 기능을 추가할 수 있습니다.</a:t>
              </a:r>
              <a:endParaRPr lang="ko-KR" altLang="en-US" sz="1200"/>
            </a:p>
          </p:txBody>
        </p:sp>
        <p:sp>
          <p:nvSpPr>
            <p:cNvPr id="15" name="TextBox 14"/>
            <p:cNvSpPr txBox="1">
              <a:spLocks/>
            </p:cNvSpPr>
            <p:nvPr/>
          </p:nvSpPr>
          <p:spPr>
            <a:xfrm rot="0">
              <a:off x="4915535" y="4378960"/>
              <a:ext cx="2937510" cy="11868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  <a:defRPr/>
              </a:pPr>
              <a:r>
                <a:rPr lang="en-US" altLang="ko-KR" sz="1200"/>
                <a:t>2.</a:t>
              </a:r>
              <a:r>
                <a:rPr lang="ko-KR" altLang="en-US" sz="1200"/>
                <a:t> </a:t>
              </a:r>
              <a:r>
                <a:rPr lang="en-US" altLang="ko-KR" sz="1200"/>
                <a:t>UI </a:t>
              </a:r>
              <a:r>
                <a:rPr lang="ko-KR" altLang="en-US" sz="1200"/>
                <a:t>개선</a:t>
              </a:r>
              <a:endParaRPr lang="ko-KR" altLang="en-US" sz="1200"/>
            </a:p>
            <a:p>
              <a:pPr marL="0" indent="0" algn="just" latinLnBrk="0">
                <a:buFontTx/>
                <a:buNone/>
                <a:defRPr/>
              </a:pPr>
              <a:r>
                <a:rPr lang="ko-KR" altLang="en-US" sz="1200"/>
                <a:t>사용자 친화적인 디자인과 직관적인 사용자 경험을 제공함으로써 사용자들이 제품이나 서비스를 더 쉽게 이해하고 사용할 수 있게 도와줍니다. 이는 사용자 만족도를 크게 향상시킵니다.</a:t>
              </a:r>
              <a:endParaRPr lang="ko-KR" altLang="en-US" sz="1200"/>
            </a:p>
          </p:txBody>
        </p:sp>
        <p:sp>
          <p:nvSpPr>
            <p:cNvPr id="16" name="TextBox 15"/>
            <p:cNvSpPr txBox="1">
              <a:spLocks/>
            </p:cNvSpPr>
            <p:nvPr/>
          </p:nvSpPr>
          <p:spPr>
            <a:xfrm rot="0">
              <a:off x="8575040" y="4378960"/>
              <a:ext cx="2937510" cy="136779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just" latinLnBrk="0">
                <a:buFontTx/>
                <a:buNone/>
                <a:defRPr/>
              </a:pPr>
              <a:r>
                <a:rPr lang="en-US" altLang="ko-KR" sz="1200"/>
                <a:t>3.</a:t>
              </a:r>
              <a:r>
                <a:rPr lang="ko-KR" altLang="en-US" sz="1200"/>
                <a:t> 주문 조회 기능 추가</a:t>
              </a:r>
              <a:endParaRPr lang="ko-KR" altLang="en-US" sz="1200"/>
            </a:p>
            <a:p>
              <a:pPr marL="0" indent="0" algn="just" latinLnBrk="0">
                <a:buFontTx/>
                <a:buNone/>
                <a:defRPr/>
              </a:pPr>
              <a:r>
                <a:rPr lang="ko-KR" altLang="en-US" sz="1200"/>
                <a:t>사용자들은 자신의 주문 내역을 쉽게 확인할 수 있으므로 주문 상태와 세부 정보를 빠르게 접근할 수 있습니다. 이는 사용자들이 주문을 추적하고 관리하는 데 도움을 줄 것입니다.</a:t>
              </a:r>
              <a:endParaRPr lang="ko-KR" altLang="en-US" sz="1200"/>
            </a:p>
            <a:p>
              <a:pPr marL="0" indent="0" algn="just" latinLnBrk="0">
                <a:buFontTx/>
                <a:buNone/>
                <a:defRPr/>
              </a:pPr>
              <a:endParaRPr lang="ko-KR" altLang="en-US" sz="1200"/>
            </a:p>
          </p:txBody>
        </p:sp>
      </p:grpSp>
      <p:pic>
        <p:nvPicPr>
          <p:cNvPr id="23" name="그림 29" descr="C:/Users/Admin/AppData/Roaming/PolarisOffice/ETemp/19468_5878752/image2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2880" y="2404110"/>
            <a:ext cx="2458085" cy="182943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pic>
        <p:nvPicPr>
          <p:cNvPr id="24" name="그림 30" descr="C:/Users/Admin/AppData/Roaming/PolarisOffice/ETemp/19468_587875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4575" y="2579370"/>
            <a:ext cx="3053080" cy="1558925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pic>
        <p:nvPicPr>
          <p:cNvPr id="26" name="그림 3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43160" y="6572250"/>
            <a:ext cx="2047875" cy="266700"/>
          </a:xfrm>
          <a:prstGeom prst="rect">
            <a:avLst/>
          </a:prstGeom>
        </p:spPr>
      </p:pic>
      <p:pic>
        <p:nvPicPr>
          <p:cNvPr id="27" name="그림 32" descr="C:/Users/Admin/AppData/Roaming/PolarisOffice/ETemp/19468_5878752/image3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05545" y="2472055"/>
            <a:ext cx="2534920" cy="1823720"/>
          </a:xfrm>
          <a:prstGeom prst="rect"/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02411" y="2297108"/>
              <a:ext cx="1597394" cy="34323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spc="60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4000" b="1" spc="60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4000" b="1" spc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731520" y="1576240"/>
            <a:ext cx="3036570" cy="584776"/>
            <a:chOff x="731520" y="1576240"/>
            <a:chExt cx="3036570" cy="584776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5371" y="1637796"/>
              <a:ext cx="22427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목표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731520" y="3000513"/>
            <a:ext cx="2798445" cy="584776"/>
            <a:chOff x="731520" y="1960582"/>
            <a:chExt cx="2798445" cy="584776"/>
          </a:xfrm>
        </p:grpSpPr>
        <p:sp>
          <p:nvSpPr>
            <p:cNvPr id="12" name="TextBox 11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5371" y="1637796"/>
              <a:ext cx="20045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기획 및 설계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731520" y="3656102"/>
            <a:ext cx="2388870" cy="584776"/>
            <a:chOff x="731520" y="1576240"/>
            <a:chExt cx="2388870" cy="584776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5371" y="1637796"/>
              <a:ext cx="15950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공정 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731520" y="4696032"/>
            <a:ext cx="3446145" cy="584776"/>
            <a:chOff x="731520" y="1576240"/>
            <a:chExt cx="3446145" cy="58477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5371" y="1637796"/>
              <a:ext cx="26522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개선 및 보완과정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2335" y="2985066"/>
            <a:ext cx="3621405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77350" y="6553200"/>
            <a:ext cx="2914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41344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04263" y="3061886"/>
            <a:ext cx="5270520" cy="30131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공장 내에서의 효율적인 컴퓨터 제조 및 관리 프로세스를 자동화하고 최적화하는 것입니다. 이를 통해 생산성 향상과 오류 감소, 원활한 공정 흐름을 구축하여 고객들에게 고품질의 컴퓨터를 제공하는 것을 목적으로 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생산 과정을 최적화하고 효율적으로 관리함으로써 고품질의 컴퓨터를 생산하고 배송하는 과정을 목표로 지향합니다.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504263" y="1932234"/>
            <a:ext cx="4883827" cy="570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컴퓨터 제조 공장 프로그램</a:t>
            </a:r>
            <a:endParaRPr lang="ko-KR" altLang="en-US" sz="32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174" y="2014535"/>
            <a:ext cx="5635817" cy="375421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7344" y="6534150"/>
            <a:ext cx="24860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0085" y="3044280"/>
            <a:ext cx="3230880" cy="754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기획 및 설계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6155" y="658173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35" y="203200"/>
            <a:ext cx="103314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725" y="1587500"/>
            <a:ext cx="4796155" cy="48012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 rot="0">
            <a:off x="1480820" y="1576070"/>
            <a:ext cx="668020" cy="668020"/>
            <a:chOff x="1480820" y="1576070"/>
            <a:chExt cx="668020" cy="668020"/>
          </a:xfrm>
        </p:grpSpPr>
        <p:sp>
          <p:nvSpPr>
            <p:cNvPr id="18" name="직사각형 17"/>
            <p:cNvSpPr/>
            <p:nvPr/>
          </p:nvSpPr>
          <p:spPr>
            <a:xfrm>
              <a:off x="1480820" y="1576070"/>
              <a:ext cx="668020" cy="66802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04010" y="1617980"/>
              <a:ext cx="440055" cy="570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bg1"/>
                  </a:solidFill>
                </a:rPr>
                <a:t>1</a:t>
              </a:r>
              <a:endParaRPr lang="en-US" altLang="ko-KR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5" name="그룹 274"/>
          <p:cNvGrpSpPr/>
          <p:nvPr/>
        </p:nvGrpSpPr>
        <p:grpSpPr>
          <a:xfrm rot="0">
            <a:off x="2299335" y="5577840"/>
            <a:ext cx="3249930" cy="678180"/>
            <a:chOff x="2299335" y="5577840"/>
            <a:chExt cx="3249930" cy="678180"/>
          </a:xfrm>
        </p:grpSpPr>
        <p:sp>
          <p:nvSpPr>
            <p:cNvPr id="155" name="TextBox 154"/>
            <p:cNvSpPr txBox="1"/>
            <p:nvPr/>
          </p:nvSpPr>
          <p:spPr>
            <a:xfrm>
              <a:off x="2299335" y="5806440"/>
              <a:ext cx="3249930" cy="449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유스케이스 다이어그램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609340" y="557784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직사각형 271"/>
          <p:cNvSpPr/>
          <p:nvPr/>
        </p:nvSpPr>
        <p:spPr>
          <a:xfrm>
            <a:off x="6588125" y="1584960"/>
            <a:ext cx="4796155" cy="480123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grpSp>
        <p:nvGrpSpPr>
          <p:cNvPr id="288" name="그룹 275"/>
          <p:cNvGrpSpPr/>
          <p:nvPr/>
        </p:nvGrpSpPr>
        <p:grpSpPr>
          <a:xfrm rot="0">
            <a:off x="6586220" y="1573530"/>
            <a:ext cx="668020" cy="668020"/>
            <a:chOff x="6586220" y="1573530"/>
            <a:chExt cx="668020" cy="668020"/>
          </a:xfrm>
        </p:grpSpPr>
        <p:sp>
          <p:nvSpPr>
            <p:cNvPr id="289" name="직사각형 17"/>
            <p:cNvSpPr/>
            <p:nvPr/>
          </p:nvSpPr>
          <p:spPr>
            <a:xfrm>
              <a:off x="6586220" y="1573530"/>
              <a:ext cx="668020" cy="668020"/>
            </a:xfrm>
            <a:prstGeom prst="rect">
              <a:avLst/>
            </a:prstGeom>
            <a:solidFill>
              <a:srgbClr val="fd827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290" name="TextBox 18"/>
            <p:cNvSpPr txBox="1"/>
            <p:nvPr/>
          </p:nvSpPr>
          <p:spPr>
            <a:xfrm>
              <a:off x="6709410" y="1615440"/>
              <a:ext cx="440055" cy="5734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2</a:t>
              </a:r>
  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</p:grpSp>
      <p:grpSp>
        <p:nvGrpSpPr>
          <p:cNvPr id="291" name="그룹 274"/>
          <p:cNvGrpSpPr/>
          <p:nvPr/>
        </p:nvGrpSpPr>
        <p:grpSpPr>
          <a:xfrm rot="0">
            <a:off x="7861935" y="5575300"/>
            <a:ext cx="2297430" cy="680720"/>
            <a:chOff x="7861935" y="5575300"/>
            <a:chExt cx="2297430" cy="680720"/>
          </a:xfrm>
        </p:grpSpPr>
        <p:sp>
          <p:nvSpPr>
            <p:cNvPr id="292" name="TextBox 154"/>
            <p:cNvSpPr txBox="1"/>
            <p:nvPr/>
          </p:nvSpPr>
          <p:spPr>
            <a:xfrm>
              <a:off x="7861935" y="5803900"/>
              <a:ext cx="2297430" cy="4521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E-R</a:t>
              </a:r>
              <a:r>
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 다이어그램</a:t>
              </a:r>
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"/>
                <a:ea typeface="나눔스퀘어 Bold"/>
              </a:endParaRPr>
            </a:p>
          </p:txBody>
        </p:sp>
        <p:cxnSp>
          <p:nvCxnSpPr>
            <p:cNvPr id="293" name="직선 연결선 155"/>
            <p:cNvCxnSpPr/>
            <p:nvPr/>
          </p:nvCxnSpPr>
          <p:spPr>
            <a:xfrm>
              <a:off x="8714740" y="5575300"/>
              <a:ext cx="558800" cy="0"/>
            </a:xfrm>
            <a:prstGeom prst="line">
              <a:avLst/>
            </a:prstGeom>
            <a:noFill/>
            <a:ln w="38100" cap="flat" cmpd="sng" algn="ctr">
              <a:solidFill>
                <a:srgbClr val="fd9693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294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220" y="2301240"/>
            <a:ext cx="4548505" cy="3171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6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95840" y="6562725"/>
            <a:ext cx="2296160" cy="257175"/>
          </a:xfrm>
          <a:prstGeom prst="rect">
            <a:avLst/>
          </a:prstGeom>
        </p:spPr>
      </p:pic>
      <p:pic>
        <p:nvPicPr>
          <p:cNvPr id="297" name="그림 35" descr="C:/Users/Admin/AppData/Roaming/PolarisOffice/ETemp/19468_5878752/fImage40879280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79575" y="2343150"/>
            <a:ext cx="4414520" cy="31267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5" y="203200"/>
            <a:ext cx="103378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25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15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31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570"/>
            <a:ext cx="121920" cy="1064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18640" y="1570355"/>
            <a:ext cx="8554720" cy="923290"/>
            <a:chOff x="1818640" y="1570355"/>
            <a:chExt cx="8554720" cy="923290"/>
          </a:xfrm>
        </p:grpSpPr>
        <p:sp>
          <p:nvSpPr>
            <p:cNvPr id="2" name="직사각형 1"/>
            <p:cNvSpPr>
              <a:spLocks/>
            </p:cNvSpPr>
            <p:nvPr/>
          </p:nvSpPr>
          <p:spPr>
            <a:xfrm rot="0">
              <a:off x="1818640" y="1570355"/>
              <a:ext cx="1033780" cy="92392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>
              <a:spLocks/>
            </p:cNvSpPr>
            <p:nvPr/>
          </p:nvSpPr>
          <p:spPr>
            <a:xfrm rot="0">
              <a:off x="3004185" y="1570355"/>
              <a:ext cx="7369810" cy="923925"/>
            </a:xfrm>
            <a:prstGeom prst="rect"/>
            <a:solidFill>
              <a:srgbClr val="FD827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>
              <a:spLocks/>
            </p:cNvSpPr>
            <p:nvPr/>
          </p:nvSpPr>
          <p:spPr>
            <a:xfrm rot="0">
              <a:off x="2080260" y="1668780"/>
              <a:ext cx="497840" cy="69215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1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>
              <a:spLocks/>
            </p:cNvSpPr>
            <p:nvPr/>
          </p:nvSpPr>
          <p:spPr>
            <a:xfrm rot="0">
              <a:off x="3285490" y="1624965"/>
              <a:ext cx="6943725" cy="82994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주문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+mj-ea"/>
                </a:rPr>
                <a:t> 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정보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+mj-ea"/>
                </a:rPr>
                <a:t> 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,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 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컴퓨터 부품 테이블 구성</a:t>
              </a:r>
              <a:endParaRPr lang="ko-KR" altLang="en-US" sz="2400">
                <a:solidFill>
                  <a:schemeClr val="bg1"/>
                </a:solidFill>
                <a:latin typeface="나눔스퀘어 Bold" charset="0"/>
                <a:ea typeface="나눔스퀘어 Bold" charset="0"/>
              </a:endParaRPr>
            </a:p>
            <a:p>
              <a:pPr marL="0" indent="0" latinLnBrk="0">
                <a:buFontTx/>
                <a:buNone/>
                <a:defRPr/>
              </a:pPr>
              <a:r>
                <a:rPr lang="en-US" altLang="ko-KR" sz="2400" spc="-140">
                  <a:solidFill>
                    <a:schemeClr val="bg1"/>
                  </a:solidFill>
                  <a:latin typeface="나눔스퀘어 Bold" charset="0"/>
                  <a:ea typeface="+mj-ea"/>
                </a:rPr>
                <a:t>Oracle Database 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연동</a:t>
              </a:r>
              <a:endParaRPr lang="ko-KR" altLang="en-US" sz="2400">
                <a:solidFill>
                  <a:schemeClr val="bg1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818640" y="2963545"/>
            <a:ext cx="8554720" cy="923290"/>
            <a:chOff x="1818640" y="2963545"/>
            <a:chExt cx="8554720" cy="923290"/>
          </a:xfrm>
        </p:grpSpPr>
        <p:sp>
          <p:nvSpPr>
            <p:cNvPr id="20" name="직사각형 19"/>
            <p:cNvSpPr/>
            <p:nvPr/>
          </p:nvSpPr>
          <p:spPr>
            <a:xfrm>
              <a:off x="1818640" y="2963545"/>
              <a:ext cx="1033145" cy="92329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4185" y="2963545"/>
              <a:ext cx="7369175" cy="92329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0260" y="3061970"/>
              <a:ext cx="497205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2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330" y="3031490"/>
              <a:ext cx="6659245" cy="824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관리자를 클라이언트로 구성하고 공장을 서버로 구성하며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Json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통신으로 주문기능 구현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18640" y="4319270"/>
            <a:ext cx="8554720" cy="923290"/>
            <a:chOff x="1818640" y="4319270"/>
            <a:chExt cx="8554720" cy="923290"/>
          </a:xfrm>
        </p:grpSpPr>
        <p:sp>
          <p:nvSpPr>
            <p:cNvPr id="27" name="직사각형 26"/>
            <p:cNvSpPr>
              <a:spLocks/>
            </p:cNvSpPr>
            <p:nvPr/>
          </p:nvSpPr>
          <p:spPr>
            <a:xfrm rot="0">
              <a:off x="1818640" y="4319270"/>
              <a:ext cx="1033780" cy="923925"/>
            </a:xfrm>
            <a:prstGeom prst="rect"/>
            <a:solidFill>
              <a:schemeClr val="accent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>
              <a:spLocks/>
            </p:cNvSpPr>
            <p:nvPr/>
          </p:nvSpPr>
          <p:spPr>
            <a:xfrm rot="0">
              <a:off x="3004185" y="4319270"/>
              <a:ext cx="7369810" cy="923925"/>
            </a:xfrm>
            <a:prstGeom prst="rect"/>
            <a:solidFill>
              <a:schemeClr val="accent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 rot="0">
              <a:off x="2080260" y="4417695"/>
              <a:ext cx="497840" cy="6959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ctr" latinLnBrk="0">
                <a:buFontTx/>
                <a:buNone/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3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>
              <a:spLocks/>
            </p:cNvSpPr>
            <p:nvPr/>
          </p:nvSpPr>
          <p:spPr>
            <a:xfrm rot="0">
              <a:off x="3275330" y="4539615"/>
              <a:ext cx="7087235" cy="461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  <a:defRPr/>
              </a:pPr>
              <a:r>
                <a:rPr lang="en-US" altLang="ko-KR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Database 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테이블을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 읽고</a:t>
              </a:r>
              <a:r>
                <a:rPr lang="ko-KR" altLang="en-US" sz="2400" spc="-140">
                  <a:solidFill>
                    <a:schemeClr val="bg1"/>
                  </a:solidFill>
                  <a:latin typeface="나눔스퀘어 Bold" charset="0"/>
                  <a:ea typeface="나눔스퀘어 Bold" charset="0"/>
                </a:rPr>
                <a:t> 차트를 이용하여 시각화</a:t>
              </a:r>
              <a:endParaRPr lang="ko-KR" altLang="en-US" sz="2400">
                <a:solidFill>
                  <a:schemeClr val="bg1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grpSp>
        <p:nvGrpSpPr>
          <p:cNvPr id="32" name="그룹 23"/>
          <p:cNvGrpSpPr/>
          <p:nvPr/>
        </p:nvGrpSpPr>
        <p:grpSpPr>
          <a:xfrm rot="0">
            <a:off x="1818640" y="5629910"/>
            <a:ext cx="8554720" cy="923290"/>
            <a:chOff x="1818640" y="5629910"/>
            <a:chExt cx="8554720" cy="923290"/>
          </a:xfrm>
        </p:grpSpPr>
        <p:sp>
          <p:nvSpPr>
            <p:cNvPr id="33" name="직사각형 26"/>
            <p:cNvSpPr/>
            <p:nvPr/>
          </p:nvSpPr>
          <p:spPr>
            <a:xfrm>
              <a:off x="1818640" y="5629910"/>
              <a:ext cx="1033145" cy="92329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4" name="직사각형 28"/>
            <p:cNvSpPr/>
            <p:nvPr/>
          </p:nvSpPr>
          <p:spPr>
            <a:xfrm>
              <a:off x="3004185" y="5629910"/>
              <a:ext cx="7369175" cy="92329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2080260" y="5728335"/>
              <a:ext cx="497205" cy="7080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3275330" y="5840730"/>
              <a:ext cx="6617335" cy="4533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  <a:solidFill>
                    <a:srgbClr val="ffffff"/>
                  </a:solidFill>
                  <a:latin typeface="나눔스퀘어 Bold"/>
                  <a:ea typeface="나눔스퀘어 Bold"/>
                </a:rPr>
                <a:t>컴퓨터 공정의 전반적인 흐름을 애니메이션으로 구현</a:t>
              </a:r>
  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37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95840" y="6562725"/>
            <a:ext cx="229616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7580" y="6562689"/>
            <a:ext cx="2295845" cy="25721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8143" y="1620641"/>
            <a:ext cx="7583714" cy="1909261"/>
          </a:xfrm>
          <a:prstGeom prst="rect">
            <a:avLst/>
          </a:prstGeom>
        </p:spPr>
      </p:pic>
      <p:sp>
        <p:nvSpPr>
          <p:cNvPr id="14" name="직사각형 12"/>
          <p:cNvSpPr/>
          <p:nvPr/>
        </p:nvSpPr>
        <p:spPr>
          <a:xfrm>
            <a:off x="1509780" y="1619378"/>
            <a:ext cx="2329700" cy="561518"/>
          </a:xfrm>
          <a:prstGeom prst="rect">
            <a:avLst/>
          </a:prstGeom>
          <a:solidFill>
            <a:srgbClr val="fd969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0267" y="1664487"/>
            <a:ext cx="2213854" cy="515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Customer DB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17" name="직사각형 12"/>
          <p:cNvSpPr/>
          <p:nvPr/>
        </p:nvSpPr>
        <p:spPr>
          <a:xfrm>
            <a:off x="1489823" y="3885421"/>
            <a:ext cx="2329700" cy="561518"/>
          </a:xfrm>
          <a:prstGeom prst="rect">
            <a:avLst/>
          </a:prstGeom>
          <a:solidFill>
            <a:srgbClr val="fd969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1520310" y="3930530"/>
            <a:ext cx="2213854" cy="515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Bupum DB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1379" y="3873047"/>
            <a:ext cx="3874460" cy="24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37460" y="3429000"/>
            <a:ext cx="2535555" cy="750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공정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3312" y="6476947"/>
            <a:ext cx="223868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141</Paragraphs>
  <Words>325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Admin</cp:lastModifiedBy>
  <dc:title>PowerPoint 프레젠테이션</dc:title>
  <cp:version>9.104.180.50690</cp:version>
  <dcterms:modified xsi:type="dcterms:W3CDTF">2023-08-11T04:49:19Z</dcterms:modified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